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0"/>
  </p:notesMasterIdLst>
  <p:sldIdLst>
    <p:sldId id="271" r:id="rId2"/>
    <p:sldId id="272" r:id="rId3"/>
    <p:sldId id="273" r:id="rId4"/>
    <p:sldId id="281" r:id="rId5"/>
    <p:sldId id="274" r:id="rId6"/>
    <p:sldId id="276" r:id="rId7"/>
    <p:sldId id="277" r:id="rId8"/>
    <p:sldId id="275" r:id="rId9"/>
    <p:sldId id="285" r:id="rId10"/>
    <p:sldId id="286" r:id="rId11"/>
    <p:sldId id="264" r:id="rId12"/>
    <p:sldId id="265" r:id="rId13"/>
    <p:sldId id="266" r:id="rId14"/>
    <p:sldId id="259" r:id="rId15"/>
    <p:sldId id="280" r:id="rId16"/>
    <p:sldId id="283" r:id="rId17"/>
    <p:sldId id="263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6" autoAdjust="0"/>
    <p:restoredTop sz="94674"/>
  </p:normalViewPr>
  <p:slideViewPr>
    <p:cSldViewPr snapToGrid="0">
      <p:cViewPr varScale="1">
        <p:scale>
          <a:sx n="108" d="100"/>
          <a:sy n="108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42316-D3D4-194C-BB24-A9DC49EF2DEB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FC2CC-8C03-1D47-AD70-8E48CAA56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three things for an electrical circuit</a:t>
            </a:r>
          </a:p>
          <a:p>
            <a:pPr marL="228600" indent="-228600">
              <a:buAutoNum type="arabicPeriod"/>
            </a:pPr>
            <a:r>
              <a:rPr lang="en-US" dirty="0"/>
              <a:t>Energy source (battery)</a:t>
            </a:r>
          </a:p>
          <a:p>
            <a:pPr marL="228600" indent="-228600">
              <a:buAutoNum type="arabicPeriod"/>
            </a:pPr>
            <a:r>
              <a:rPr lang="en-US" dirty="0"/>
              <a:t>Device that uses energy (LED bulb)</a:t>
            </a:r>
          </a:p>
          <a:p>
            <a:pPr marL="228600" indent="-228600">
              <a:buAutoNum type="arabicPeriod"/>
            </a:pPr>
            <a:r>
              <a:rPr lang="en-US" dirty="0"/>
              <a:t>Conductor (wires)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9C3B9-E1AC-40A0-937F-C7BA72AD02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0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type of remote connection to the raspberry pi is known as a headless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FC2CC-8C03-1D47-AD70-8E48CAA569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86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A59A-1665-7A54-2C76-CD6C280D9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8D5C0-CB63-01F3-D9AE-E8470E678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A72F1-1D27-9FF5-6FA1-B5AEF301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5D0E-F9B4-E141-BAED-58185663135B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01B0A-F5DB-6C8E-ADA6-BA0C6C0C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D6433-F879-BD80-1883-1658A044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7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D22D-423E-BA27-ED25-569EE25A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712F5-231A-7877-719B-27E0C767B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4E6C9-88D7-89E9-F8F4-229862E9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3978-459B-124F-87E8-46267AA1A2FF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3A4C9-57FB-B77D-A8EF-665680E8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41035-F282-E7DD-B9DD-32CC996C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12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8DB31-3781-88BB-97D8-284489787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5B8F9-D6D7-5995-3DED-9EADA91C7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200A-F3CA-17EF-AB4F-0CF0DD5C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4F19-C08E-6349-9F89-E659BBF52108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0DA98-F792-0F3A-7D1D-A863C897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876C2-AB24-F7F7-4230-A0D7688A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9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F3BA-5854-B050-FB61-547F2A76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CA66F-33AC-64A4-7953-38DCD0AE8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16C17-F584-6646-7FC9-796E9E5C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0B4B-4B1E-834A-8FC7-784E25E58F42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DA434-E167-A967-3DFE-FF02BED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8CA03-53FB-50D1-FDF0-3EB15F0F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40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C74A-082F-F7C8-CCC5-E849BC54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D83D6-5347-DF92-29F9-B3D9C65B5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0B6EB-78D3-227B-E7B5-E9F8151D9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E578-1840-8843-92B5-7D9920DE4588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DD355-6F8F-1086-44DA-0F42BEFC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2E23D-5033-108C-B7DD-BF25C99E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2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11F4-2EF9-B87B-FC68-983739CB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D6E5-DBB6-D9FD-ED9D-2C8A8B3F6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D47E8-5276-2A38-6E46-C37384B19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C1C64-D5A0-884B-D496-2727B655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75B-AB53-DB40-B856-D0CC35A1D8BF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C57B7-0A9A-0212-9A76-2826F39B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53DA7-5E1A-1FAE-3FB7-537A1B9B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5D7D-2E74-5AB1-FBAC-A8BAF42C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0C7C2-83B2-3261-F871-CD4D2F23E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AC233-010D-2D5E-306F-F6ED60E12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CA0C8-699C-63D4-6911-EA0BBD4EF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701C5-AC2D-A685-1A84-C9B06BB19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3BB825-0411-3A34-2296-38CDACF6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3EF1-45A6-D746-A95B-1181ECDB9BDF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A0021-BCDA-022D-AE8C-E247238A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9C87-C7A7-B7BB-9F44-B3CF6108B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02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6FCC-81D1-A1CD-B8C8-2BEC45A2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E04AB-2F09-5290-DACE-722802B42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2F7-50A1-9C49-A3BD-A1DF42D1DEA6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ED952-6833-78DF-ACE0-92647E0E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69DDD-814D-67D5-5EA2-B63C4D39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0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5BB31-8AE0-7E8E-9634-F955E9C3B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20B5-BDA2-8043-A64C-EB98C690B5C3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0F7A6-B48B-728A-74D5-E2F94E31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904A0-4818-7C8F-CB83-DCC095BA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96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D69A-9DBC-51FA-05F7-D4087BAC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5E88-175C-C94A-2B7F-EB6F06507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BCBAB-B345-1451-4A1A-53EF3CA61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D4B98-E674-492D-3D5E-5223B86B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C213-AA67-A944-AE72-12C31F50FCDE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B1BC0-905A-E0B9-15EF-306FA5196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78BFA-42F4-5B34-77CC-005B8BD3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DCE0-363B-163A-9686-9835496B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89E5AC-C661-F61D-1DEA-AE625FC9E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B4ADA-4093-A473-82CF-E4D91DC47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0F35B-977A-401B-8129-C1AD479B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600-E4F3-5747-A81F-9142929D2300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4671D-16BB-392C-4CC9-C670CECC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55126-224F-0093-1BA0-0EC1CD44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EF22C1-D0F3-549F-E772-47F396F5C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4812D-571E-D472-ED5F-4F92E0BEA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9E16-1FBC-98AE-D51F-762961913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6A02C-74DD-6F43-A7C9-CAAC22A7570B}" type="datetime1">
              <a:rPr lang="en-SG" smtClean="0"/>
              <a:t>4/2/2023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8CA80-A860-3A75-F3DA-A7541F762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16292-6466-54AE-839C-90996DD6E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9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197986-D7D5-724E-CBF5-A9B99DCBE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Pi and Python Introductory Course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CD3E673-70EE-EEF4-32C8-1773FAC272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 Feb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9C129-6B77-0ED5-4853-84184958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1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E71FCB-43D4-BB90-FBF0-74E520F9F3BD}"/>
              </a:ext>
            </a:extLst>
          </p:cNvPr>
          <p:cNvGrpSpPr/>
          <p:nvPr/>
        </p:nvGrpSpPr>
        <p:grpSpPr>
          <a:xfrm>
            <a:off x="1096669" y="676046"/>
            <a:ext cx="9963150" cy="5381625"/>
            <a:chOff x="1096669" y="755946"/>
            <a:chExt cx="9963150" cy="53816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FC0425-A44F-A246-0956-94628D9A2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669" y="755946"/>
              <a:ext cx="9963150" cy="538162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4BC896-22AC-03C6-8FC6-A0D66641B4F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610" y="2963882"/>
              <a:ext cx="1317157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DF0AE-E309-5E3B-7764-C172CB0A9811}"/>
                </a:ext>
              </a:extLst>
            </p:cNvPr>
            <p:cNvCxnSpPr>
              <a:cxnSpLocks/>
            </p:cNvCxnSpPr>
            <p:nvPr/>
          </p:nvCxnSpPr>
          <p:spPr>
            <a:xfrm>
              <a:off x="2660794" y="2963882"/>
              <a:ext cx="558267" cy="99229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33A50B3-5B2F-506A-E842-E03108BD3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5510" y="2963882"/>
              <a:ext cx="1273643" cy="131886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5C8BD79-0BBF-028A-27E8-2D4BF36E0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23192" r="1666" b="5319"/>
          <a:stretch/>
        </p:blipFill>
        <p:spPr>
          <a:xfrm>
            <a:off x="5716595" y="899551"/>
            <a:ext cx="4497280" cy="24972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E41C9E-08AE-9999-3377-699F873E18B6}"/>
              </a:ext>
            </a:extLst>
          </p:cNvPr>
          <p:cNvSpPr txBox="1">
            <a:spLocks/>
          </p:cNvSpPr>
          <p:nvPr/>
        </p:nvSpPr>
        <p:spPr>
          <a:xfrm>
            <a:off x="2909610" y="2931394"/>
            <a:ext cx="6447150" cy="141300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Instead of a manual switch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you will learn how to use Python codes to control the circuit</a:t>
            </a:r>
          </a:p>
        </p:txBody>
      </p:sp>
    </p:spTree>
    <p:extLst>
      <p:ext uri="{BB962C8B-B14F-4D97-AF65-F5344CB8AC3E}">
        <p14:creationId xmlns:p14="http://schemas.microsoft.com/office/powerpoint/2010/main" val="16489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E71FCB-43D4-BB90-FBF0-74E520F9F3BD}"/>
              </a:ext>
            </a:extLst>
          </p:cNvPr>
          <p:cNvGrpSpPr/>
          <p:nvPr/>
        </p:nvGrpSpPr>
        <p:grpSpPr>
          <a:xfrm>
            <a:off x="1096669" y="676046"/>
            <a:ext cx="9963150" cy="5381625"/>
            <a:chOff x="1096669" y="755946"/>
            <a:chExt cx="9963150" cy="53816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FC0425-A44F-A246-0956-94628D9A2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669" y="755946"/>
              <a:ext cx="9963150" cy="538162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4BC896-22AC-03C6-8FC6-A0D66641B4F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610" y="2963882"/>
              <a:ext cx="1317157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DF0AE-E309-5E3B-7764-C172CB0A9811}"/>
                </a:ext>
              </a:extLst>
            </p:cNvPr>
            <p:cNvCxnSpPr>
              <a:cxnSpLocks/>
            </p:cNvCxnSpPr>
            <p:nvPr/>
          </p:nvCxnSpPr>
          <p:spPr>
            <a:xfrm>
              <a:off x="2660794" y="2963882"/>
              <a:ext cx="558267" cy="99229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33A50B3-5B2F-506A-E842-E03108BD3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5510" y="2963882"/>
              <a:ext cx="1273643" cy="131886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2209F7E-F4CD-980F-9679-6062A9C5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000" y="601002"/>
            <a:ext cx="4562475" cy="3076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204825-A18C-4E7B-4AC8-045EBE7276C0}"/>
              </a:ext>
            </a:extLst>
          </p:cNvPr>
          <p:cNvSpPr txBox="1"/>
          <p:nvPr/>
        </p:nvSpPr>
        <p:spPr>
          <a:xfrm>
            <a:off x="708080" y="416336"/>
            <a:ext cx="2943178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Wiring up a Circuit</a:t>
            </a:r>
            <a:endParaRPr lang="en-SG" sz="2800" b="1" dirty="0"/>
          </a:p>
        </p:txBody>
      </p:sp>
    </p:spTree>
    <p:extLst>
      <p:ext uri="{BB962C8B-B14F-4D97-AF65-F5344CB8AC3E}">
        <p14:creationId xmlns:p14="http://schemas.microsoft.com/office/powerpoint/2010/main" val="103038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EEB83E-72CA-A2BB-DFE0-7F85546E0DB7}"/>
              </a:ext>
            </a:extLst>
          </p:cNvPr>
          <p:cNvGrpSpPr/>
          <p:nvPr/>
        </p:nvGrpSpPr>
        <p:grpSpPr>
          <a:xfrm>
            <a:off x="2744076" y="-360880"/>
            <a:ext cx="9133795" cy="5194998"/>
            <a:chOff x="2744076" y="-360880"/>
            <a:chExt cx="9133795" cy="5194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808583-0B7C-3398-5B7C-9574FC53C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4076" y="-360880"/>
              <a:ext cx="9133795" cy="519499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4E5E17-C74B-D549-DBBC-295E53A14D2A}"/>
                </a:ext>
              </a:extLst>
            </p:cNvPr>
            <p:cNvSpPr txBox="1"/>
            <p:nvPr/>
          </p:nvSpPr>
          <p:spPr>
            <a:xfrm>
              <a:off x="9144000" y="291283"/>
              <a:ext cx="149566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BREADBOARD</a:t>
              </a:r>
              <a:endParaRPr lang="en-SG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DB5B5F7-1BD7-3F98-C30F-05290571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8" y="67842"/>
            <a:ext cx="4728389" cy="26213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1C60B-9C1D-6E8A-2E8A-E72FCCC5A585}"/>
              </a:ext>
            </a:extLst>
          </p:cNvPr>
          <p:cNvGrpSpPr/>
          <p:nvPr/>
        </p:nvGrpSpPr>
        <p:grpSpPr>
          <a:xfrm>
            <a:off x="3937518" y="4146042"/>
            <a:ext cx="1250303" cy="618383"/>
            <a:chOff x="3937518" y="4146042"/>
            <a:chExt cx="1250303" cy="6183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AF5FED-BB9C-8DEF-53E0-160FA0CFCEC1}"/>
                </a:ext>
              </a:extLst>
            </p:cNvPr>
            <p:cNvSpPr txBox="1"/>
            <p:nvPr/>
          </p:nvSpPr>
          <p:spPr>
            <a:xfrm>
              <a:off x="3937518" y="4395093"/>
              <a:ext cx="95891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GPIO 17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5AA071-DE29-C718-477A-B911A19D0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5935" y="4146042"/>
              <a:ext cx="391886" cy="211415"/>
            </a:xfrm>
            <a:prstGeom prst="straightConnector1">
              <a:avLst/>
            </a:prstGeom>
            <a:ln w="603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595463-59E4-E9AB-1624-B380A3D03AA0}"/>
              </a:ext>
            </a:extLst>
          </p:cNvPr>
          <p:cNvGrpSpPr/>
          <p:nvPr/>
        </p:nvGrpSpPr>
        <p:grpSpPr>
          <a:xfrm>
            <a:off x="2691201" y="3722114"/>
            <a:ext cx="1725775" cy="369332"/>
            <a:chOff x="2691201" y="3722114"/>
            <a:chExt cx="1725775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2881EB-9A0D-7A1D-5154-52B0F9BFE6FD}"/>
                </a:ext>
              </a:extLst>
            </p:cNvPr>
            <p:cNvSpPr txBox="1"/>
            <p:nvPr/>
          </p:nvSpPr>
          <p:spPr>
            <a:xfrm>
              <a:off x="2691201" y="3722114"/>
              <a:ext cx="106407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GROUND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C6534E-861B-1A7B-E858-72F5A6D47816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49" y="3871157"/>
              <a:ext cx="606927" cy="0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FE109B-9ABB-66F2-FED4-1F23447EF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124" y="172361"/>
            <a:ext cx="2584933" cy="17430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5837DF5-F6F5-4625-DDD9-4D09EDCDFA90}"/>
              </a:ext>
            </a:extLst>
          </p:cNvPr>
          <p:cNvGrpSpPr/>
          <p:nvPr/>
        </p:nvGrpSpPr>
        <p:grpSpPr>
          <a:xfrm>
            <a:off x="3810049" y="254571"/>
            <a:ext cx="2322300" cy="1544474"/>
            <a:chOff x="3810049" y="254571"/>
            <a:chExt cx="2322300" cy="15444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4A1EA7-113E-9435-9461-47F8C0CD62C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49" y="254571"/>
              <a:ext cx="2322300" cy="1544474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DE1AD3-A87B-288A-7D88-09E401BA1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049" y="365366"/>
              <a:ext cx="2184516" cy="1373465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492C4A-873F-555D-616C-0851919EB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28" y="162119"/>
            <a:ext cx="5818221" cy="31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1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6A8EB4FD-AD8B-9AFB-51A4-E7097BA80E76}"/>
              </a:ext>
            </a:extLst>
          </p:cNvPr>
          <p:cNvGrpSpPr/>
          <p:nvPr/>
        </p:nvGrpSpPr>
        <p:grpSpPr>
          <a:xfrm>
            <a:off x="4048222" y="3290598"/>
            <a:ext cx="6105061" cy="2099043"/>
            <a:chOff x="4048222" y="3290598"/>
            <a:chExt cx="6105061" cy="209904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F7AEA1-8CA0-250C-858E-13A4EC70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8222" y="3290598"/>
              <a:ext cx="6105061" cy="209904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C88F55-127A-8FA4-5027-F12CCEA3F37B}"/>
                </a:ext>
              </a:extLst>
            </p:cNvPr>
            <p:cNvSpPr txBox="1"/>
            <p:nvPr/>
          </p:nvSpPr>
          <p:spPr>
            <a:xfrm>
              <a:off x="5945755" y="4155453"/>
              <a:ext cx="3480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Connections inside the Breadboard</a:t>
              </a:r>
              <a:endParaRPr lang="en-SG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08DD57B-BA4A-7A7B-96E5-39B44F28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22" y="1020633"/>
            <a:ext cx="6105061" cy="19838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30152C-9FA6-76FD-8B41-3EF7600508E2}"/>
              </a:ext>
            </a:extLst>
          </p:cNvPr>
          <p:cNvCxnSpPr>
            <a:cxnSpLocks/>
          </p:cNvCxnSpPr>
          <p:nvPr/>
        </p:nvCxnSpPr>
        <p:spPr>
          <a:xfrm flipV="1">
            <a:off x="5150497" y="1502228"/>
            <a:ext cx="0" cy="41987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1AA257-0EB3-A5DC-BD07-76AC32D25FDB}"/>
              </a:ext>
            </a:extLst>
          </p:cNvPr>
          <p:cNvCxnSpPr>
            <a:cxnSpLocks/>
          </p:cNvCxnSpPr>
          <p:nvPr/>
        </p:nvCxnSpPr>
        <p:spPr>
          <a:xfrm flipV="1">
            <a:off x="5142255" y="2149151"/>
            <a:ext cx="0" cy="37944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9AC601-87C2-35D0-CDCC-C0C033F0463E}"/>
              </a:ext>
            </a:extLst>
          </p:cNvPr>
          <p:cNvCxnSpPr>
            <a:cxnSpLocks/>
          </p:cNvCxnSpPr>
          <p:nvPr/>
        </p:nvCxnSpPr>
        <p:spPr>
          <a:xfrm>
            <a:off x="4388498" y="1132115"/>
            <a:ext cx="545529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E40B59-F7E4-4AAF-5E24-7CD8A3F9CE63}"/>
              </a:ext>
            </a:extLst>
          </p:cNvPr>
          <p:cNvCxnSpPr>
            <a:cxnSpLocks/>
          </p:cNvCxnSpPr>
          <p:nvPr/>
        </p:nvCxnSpPr>
        <p:spPr>
          <a:xfrm>
            <a:off x="4388498" y="2914262"/>
            <a:ext cx="5455298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116B05-11FC-7A6D-3BC6-1731B64E79AD}"/>
              </a:ext>
            </a:extLst>
          </p:cNvPr>
          <p:cNvCxnSpPr>
            <a:cxnSpLocks/>
          </p:cNvCxnSpPr>
          <p:nvPr/>
        </p:nvCxnSpPr>
        <p:spPr>
          <a:xfrm flipV="1">
            <a:off x="5218922" y="3772676"/>
            <a:ext cx="0" cy="41987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F97E4F-118D-855F-80A2-1E1A4146E9F0}"/>
              </a:ext>
            </a:extLst>
          </p:cNvPr>
          <p:cNvCxnSpPr>
            <a:cxnSpLocks/>
          </p:cNvCxnSpPr>
          <p:nvPr/>
        </p:nvCxnSpPr>
        <p:spPr>
          <a:xfrm flipV="1">
            <a:off x="5219944" y="4419599"/>
            <a:ext cx="0" cy="41987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DFCCF1-13F4-8CFD-1B58-BEF81B2C1A82}"/>
              </a:ext>
            </a:extLst>
          </p:cNvPr>
          <p:cNvSpPr txBox="1"/>
          <p:nvPr/>
        </p:nvSpPr>
        <p:spPr>
          <a:xfrm>
            <a:off x="5433526" y="471303"/>
            <a:ext cx="294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BREADBOARD</a:t>
            </a:r>
            <a:endParaRPr lang="en-SG" sz="28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A4EB51-1943-89C3-E372-1111A42D6EF8}"/>
              </a:ext>
            </a:extLst>
          </p:cNvPr>
          <p:cNvGrpSpPr/>
          <p:nvPr/>
        </p:nvGrpSpPr>
        <p:grpSpPr>
          <a:xfrm>
            <a:off x="4388498" y="1132115"/>
            <a:ext cx="7196256" cy="1682621"/>
            <a:chOff x="4388498" y="1132115"/>
            <a:chExt cx="7196256" cy="168262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F0EAFC-0C1B-B4BE-F158-0DF9FA279B9F}"/>
                </a:ext>
              </a:extLst>
            </p:cNvPr>
            <p:cNvCxnSpPr>
              <a:cxnSpLocks/>
            </p:cNvCxnSpPr>
            <p:nvPr/>
          </p:nvCxnSpPr>
          <p:spPr>
            <a:xfrm>
              <a:off x="4388498" y="2814736"/>
              <a:ext cx="5455298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F5A5441-BEDD-2E92-FF31-B385695E1BC1}"/>
                </a:ext>
              </a:extLst>
            </p:cNvPr>
            <p:cNvGrpSpPr/>
            <p:nvPr/>
          </p:nvGrpSpPr>
          <p:grpSpPr>
            <a:xfrm>
              <a:off x="9926714" y="1132115"/>
              <a:ext cx="1658040" cy="1682621"/>
              <a:chOff x="9926714" y="1132115"/>
              <a:chExt cx="1658040" cy="168262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A0CE95-E743-814F-5A4E-D78187C791BA}"/>
                  </a:ext>
                </a:extLst>
              </p:cNvPr>
              <p:cNvSpPr txBox="1"/>
              <p:nvPr/>
            </p:nvSpPr>
            <p:spPr>
              <a:xfrm>
                <a:off x="10342234" y="1819599"/>
                <a:ext cx="12425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GROUND RAIL</a:t>
                </a:r>
                <a:endParaRPr lang="en-SG" sz="1400" b="1" dirty="0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087A685-6396-BE32-FC44-714B11FCC3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26714" y="1132115"/>
                <a:ext cx="766168" cy="687484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213D39D-635E-2331-9645-BE0728C11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26714" y="2149151"/>
                <a:ext cx="766168" cy="66558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63344A-9CF4-A3D2-D10C-CE3278AB02D8}"/>
              </a:ext>
            </a:extLst>
          </p:cNvPr>
          <p:cNvGrpSpPr/>
          <p:nvPr/>
        </p:nvGrpSpPr>
        <p:grpSpPr>
          <a:xfrm>
            <a:off x="4388498" y="1212981"/>
            <a:ext cx="5455298" cy="1694299"/>
            <a:chOff x="4388498" y="1212981"/>
            <a:chExt cx="5455298" cy="16942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C230D4-8414-A465-2F2E-84CC10B25F31}"/>
                </a:ext>
              </a:extLst>
            </p:cNvPr>
            <p:cNvCxnSpPr>
              <a:cxnSpLocks/>
            </p:cNvCxnSpPr>
            <p:nvPr/>
          </p:nvCxnSpPr>
          <p:spPr>
            <a:xfrm>
              <a:off x="4388498" y="1212981"/>
              <a:ext cx="5455298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4A6D12-5076-6EE6-9412-51E45DC23F24}"/>
                </a:ext>
              </a:extLst>
            </p:cNvPr>
            <p:cNvSpPr txBox="1"/>
            <p:nvPr/>
          </p:nvSpPr>
          <p:spPr>
            <a:xfrm>
              <a:off x="5848623" y="1225489"/>
              <a:ext cx="1126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POWER RAIL</a:t>
              </a:r>
              <a:endParaRPr lang="en-SG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0A7AA40-DB8E-2384-F7AE-F6E9FCE0C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0253" y="1217779"/>
              <a:ext cx="314824" cy="153889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A4AF21B-7B06-24AB-853D-B36DCC347AE5}"/>
                </a:ext>
              </a:extLst>
            </p:cNvPr>
            <p:cNvCxnSpPr>
              <a:cxnSpLocks/>
            </p:cNvCxnSpPr>
            <p:nvPr/>
          </p:nvCxnSpPr>
          <p:spPr>
            <a:xfrm>
              <a:off x="6930253" y="1426783"/>
              <a:ext cx="627543" cy="148049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0374C95-34B6-5176-4962-05E94A83E38E}"/>
              </a:ext>
            </a:extLst>
          </p:cNvPr>
          <p:cNvSpPr/>
          <p:nvPr/>
        </p:nvSpPr>
        <p:spPr>
          <a:xfrm>
            <a:off x="373709" y="2907280"/>
            <a:ext cx="1419302" cy="91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D8E46C-C758-D3A6-D835-72613CB08D0C}"/>
              </a:ext>
            </a:extLst>
          </p:cNvPr>
          <p:cNvGrpSpPr/>
          <p:nvPr/>
        </p:nvGrpSpPr>
        <p:grpSpPr>
          <a:xfrm>
            <a:off x="373709" y="748976"/>
            <a:ext cx="3357737" cy="3072704"/>
            <a:chOff x="373709" y="748976"/>
            <a:chExt cx="3357737" cy="30727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DEAA09-512C-1B95-E674-18F10674B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246" y="748976"/>
              <a:ext cx="3124200" cy="28003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193A19-33B9-53EE-240F-D10FE4A1B11B}"/>
                </a:ext>
              </a:extLst>
            </p:cNvPr>
            <p:cNvSpPr txBox="1"/>
            <p:nvPr/>
          </p:nvSpPr>
          <p:spPr>
            <a:xfrm>
              <a:off x="373709" y="2898350"/>
              <a:ext cx="1574275" cy="92333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Soldering an LED to a resistor</a:t>
              </a:r>
              <a:endParaRPr lang="en-SG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52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68E6-B219-871E-56E1-FAD21D87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GPIO PINS (General Input Output Pins)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08F6C-9B42-3220-8020-90EA91B5D894}"/>
              </a:ext>
            </a:extLst>
          </p:cNvPr>
          <p:cNvSpPr txBox="1"/>
          <p:nvPr/>
        </p:nvSpPr>
        <p:spPr>
          <a:xfrm>
            <a:off x="4961686" y="3934437"/>
            <a:ext cx="5555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There are two Pin Addressing method</a:t>
            </a:r>
          </a:p>
          <a:p>
            <a:r>
              <a:rPr lang="en-SG" dirty="0"/>
              <a:t>BCM – Broadcom [Use numbering in Rectangular Block]</a:t>
            </a:r>
          </a:p>
          <a:p>
            <a:r>
              <a:rPr lang="en-SG" dirty="0"/>
              <a:t>BOARD – [No in Circles]</a:t>
            </a:r>
          </a:p>
          <a:p>
            <a:endParaRPr lang="en-SG" dirty="0"/>
          </a:p>
          <a:p>
            <a:r>
              <a:rPr lang="en-SG" dirty="0"/>
              <a:t>IN THIS COURSE WE USE THE BCM PIN NUMBERS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170F0-9A5E-3C85-7069-FA8FF7185DA2}"/>
              </a:ext>
            </a:extLst>
          </p:cNvPr>
          <p:cNvSpPr txBox="1"/>
          <p:nvPr/>
        </p:nvSpPr>
        <p:spPr>
          <a:xfrm>
            <a:off x="10127736" y="1786446"/>
            <a:ext cx="70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BCM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DA9B00-7E67-0661-C099-7F695E5D8D41}"/>
              </a:ext>
            </a:extLst>
          </p:cNvPr>
          <p:cNvSpPr txBox="1"/>
          <p:nvPr/>
        </p:nvSpPr>
        <p:spPr>
          <a:xfrm>
            <a:off x="10127736" y="2277587"/>
            <a:ext cx="8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BOARD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8217BB-3948-249E-1FBC-F98BFE71F8BC}"/>
              </a:ext>
            </a:extLst>
          </p:cNvPr>
          <p:cNvSpPr txBox="1"/>
          <p:nvPr/>
        </p:nvSpPr>
        <p:spPr>
          <a:xfrm>
            <a:off x="10127736" y="2939190"/>
            <a:ext cx="70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BCM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7E5710-46D5-4B1E-DF59-DC3C07D570D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298455" y="1971112"/>
            <a:ext cx="829281" cy="3539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48063-D89B-C478-9018-25DB8EDF0B91}"/>
              </a:ext>
            </a:extLst>
          </p:cNvPr>
          <p:cNvCxnSpPr>
            <a:cxnSpLocks/>
          </p:cNvCxnSpPr>
          <p:nvPr/>
        </p:nvCxnSpPr>
        <p:spPr>
          <a:xfrm flipH="1">
            <a:off x="9282372" y="2521205"/>
            <a:ext cx="878803" cy="5017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8BFAD4A-CCD3-7366-0F9B-48AB60635D26}"/>
              </a:ext>
            </a:extLst>
          </p:cNvPr>
          <p:cNvCxnSpPr>
            <a:cxnSpLocks/>
          </p:cNvCxnSpPr>
          <p:nvPr/>
        </p:nvCxnSpPr>
        <p:spPr>
          <a:xfrm flipH="1">
            <a:off x="9270299" y="3095969"/>
            <a:ext cx="890876" cy="5577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8DA4EE-F1CA-A6D4-F093-D04A49A0C08B}"/>
              </a:ext>
            </a:extLst>
          </p:cNvPr>
          <p:cNvGrpSpPr/>
          <p:nvPr/>
        </p:nvGrpSpPr>
        <p:grpSpPr>
          <a:xfrm>
            <a:off x="974899" y="1438762"/>
            <a:ext cx="8554995" cy="2411785"/>
            <a:chOff x="974899" y="1438762"/>
            <a:chExt cx="8554995" cy="24117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32569-BC0D-3C51-8306-1A54D8A626C5}"/>
                </a:ext>
              </a:extLst>
            </p:cNvPr>
            <p:cNvGrpSpPr/>
            <p:nvPr/>
          </p:nvGrpSpPr>
          <p:grpSpPr>
            <a:xfrm>
              <a:off x="974899" y="1438762"/>
              <a:ext cx="8554995" cy="2411785"/>
              <a:chOff x="0" y="0"/>
              <a:chExt cx="5744845" cy="218121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5B3CA7D-748B-9EFA-2C34-3307E60CC5F7}"/>
                  </a:ext>
                </a:extLst>
              </p:cNvPr>
              <p:cNvGrpSpPr/>
              <p:nvPr/>
            </p:nvGrpSpPr>
            <p:grpSpPr>
              <a:xfrm>
                <a:off x="131885" y="0"/>
                <a:ext cx="5580392" cy="305105"/>
                <a:chOff x="-54" y="0"/>
                <a:chExt cx="6661359" cy="306077"/>
              </a:xfrm>
            </p:grpSpPr>
            <p:sp>
              <p:nvSpPr>
                <p:cNvPr id="56" name="Text Box 322">
                  <a:extLst>
                    <a:ext uri="{FF2B5EF4-FFF2-40B4-BE49-F238E27FC236}">
                      <a16:creationId xmlns:a16="http://schemas.microsoft.com/office/drawing/2014/main" id="{0FDFA825-2F72-2CC1-0981-149B7F88375B}"/>
                    </a:ext>
                  </a:extLst>
                </p:cNvPr>
                <p:cNvSpPr txBox="1"/>
                <p:nvPr/>
              </p:nvSpPr>
              <p:spPr>
                <a:xfrm>
                  <a:off x="-54" y="0"/>
                  <a:ext cx="308077" cy="289248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Text Box 323">
                  <a:extLst>
                    <a:ext uri="{FF2B5EF4-FFF2-40B4-BE49-F238E27FC236}">
                      <a16:creationId xmlns:a16="http://schemas.microsoft.com/office/drawing/2014/main" id="{BE9DE344-44A0-9EA6-4B65-87041ABD7B07}"/>
                    </a:ext>
                  </a:extLst>
                </p:cNvPr>
                <p:cNvSpPr txBox="1"/>
                <p:nvPr/>
              </p:nvSpPr>
              <p:spPr>
                <a:xfrm>
                  <a:off x="5651299" y="8774"/>
                  <a:ext cx="392235" cy="28840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18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Text Box 324">
                  <a:extLst>
                    <a:ext uri="{FF2B5EF4-FFF2-40B4-BE49-F238E27FC236}">
                      <a16:creationId xmlns:a16="http://schemas.microsoft.com/office/drawing/2014/main" id="{22E10008-7190-E6B8-EE4A-187C8495C8CC}"/>
                    </a:ext>
                  </a:extLst>
                </p:cNvPr>
                <p:cNvSpPr txBox="1"/>
                <p:nvPr/>
              </p:nvSpPr>
              <p:spPr>
                <a:xfrm>
                  <a:off x="333927" y="8774"/>
                  <a:ext cx="308077" cy="289248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Text Box 325">
                  <a:extLst>
                    <a:ext uri="{FF2B5EF4-FFF2-40B4-BE49-F238E27FC236}">
                      <a16:creationId xmlns:a16="http://schemas.microsoft.com/office/drawing/2014/main" id="{2AE9F280-7C02-A084-7BB2-4E5C7E48A483}"/>
                    </a:ext>
                  </a:extLst>
                </p:cNvPr>
                <p:cNvSpPr txBox="1"/>
                <p:nvPr/>
              </p:nvSpPr>
              <p:spPr>
                <a:xfrm>
                  <a:off x="659125" y="8774"/>
                  <a:ext cx="308077" cy="289248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3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 Box 326">
                  <a:extLst>
                    <a:ext uri="{FF2B5EF4-FFF2-40B4-BE49-F238E27FC236}">
                      <a16:creationId xmlns:a16="http://schemas.microsoft.com/office/drawing/2014/main" id="{9A275586-5A0B-3AF0-EC68-F0671A3617E6}"/>
                    </a:ext>
                  </a:extLst>
                </p:cNvPr>
                <p:cNvSpPr txBox="1"/>
                <p:nvPr/>
              </p:nvSpPr>
              <p:spPr>
                <a:xfrm>
                  <a:off x="1010716" y="8776"/>
                  <a:ext cx="308077" cy="290091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4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 Box 327">
                  <a:extLst>
                    <a:ext uri="{FF2B5EF4-FFF2-40B4-BE49-F238E27FC236}">
                      <a16:creationId xmlns:a16="http://schemas.microsoft.com/office/drawing/2014/main" id="{5759D545-B5B8-A030-FC02-666C5D71706E}"/>
                    </a:ext>
                  </a:extLst>
                </p:cNvPr>
                <p:cNvSpPr txBox="1"/>
                <p:nvPr/>
              </p:nvSpPr>
              <p:spPr>
                <a:xfrm>
                  <a:off x="2311463" y="8774"/>
                  <a:ext cx="308077" cy="289248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8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Text Box 328">
                  <a:extLst>
                    <a:ext uri="{FF2B5EF4-FFF2-40B4-BE49-F238E27FC236}">
                      <a16:creationId xmlns:a16="http://schemas.microsoft.com/office/drawing/2014/main" id="{8DFC7C8F-DE19-4DAD-E8B4-175814CB7ADB}"/>
                    </a:ext>
                  </a:extLst>
                </p:cNvPr>
                <p:cNvSpPr txBox="1"/>
                <p:nvPr/>
              </p:nvSpPr>
              <p:spPr>
                <a:xfrm>
                  <a:off x="1986327" y="8776"/>
                  <a:ext cx="308077" cy="290091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7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Text Box 329">
                  <a:extLst>
                    <a:ext uri="{FF2B5EF4-FFF2-40B4-BE49-F238E27FC236}">
                      <a16:creationId xmlns:a16="http://schemas.microsoft.com/office/drawing/2014/main" id="{6A47CD43-82ED-6147-598C-94FDB1FE96A3}"/>
                    </a:ext>
                  </a:extLst>
                </p:cNvPr>
                <p:cNvSpPr txBox="1"/>
                <p:nvPr/>
              </p:nvSpPr>
              <p:spPr>
                <a:xfrm>
                  <a:off x="1657664" y="8774"/>
                  <a:ext cx="308076" cy="289248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6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Text Box 330">
                  <a:extLst>
                    <a:ext uri="{FF2B5EF4-FFF2-40B4-BE49-F238E27FC236}">
                      <a16:creationId xmlns:a16="http://schemas.microsoft.com/office/drawing/2014/main" id="{6E918057-50F3-0B01-4DC8-5B0EB2034E4B}"/>
                    </a:ext>
                  </a:extLst>
                </p:cNvPr>
                <p:cNvSpPr txBox="1"/>
                <p:nvPr/>
              </p:nvSpPr>
              <p:spPr>
                <a:xfrm>
                  <a:off x="1350048" y="8774"/>
                  <a:ext cx="308076" cy="289248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5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Text Box 331">
                  <a:extLst>
                    <a:ext uri="{FF2B5EF4-FFF2-40B4-BE49-F238E27FC236}">
                      <a16:creationId xmlns:a16="http://schemas.microsoft.com/office/drawing/2014/main" id="{DE1C0DFD-A078-F59E-B465-299F3FF3D8F1}"/>
                    </a:ext>
                  </a:extLst>
                </p:cNvPr>
                <p:cNvSpPr txBox="1"/>
                <p:nvPr/>
              </p:nvSpPr>
              <p:spPr>
                <a:xfrm>
                  <a:off x="2935488" y="8774"/>
                  <a:ext cx="392235" cy="28840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10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Text Box 332">
                  <a:extLst>
                    <a:ext uri="{FF2B5EF4-FFF2-40B4-BE49-F238E27FC236}">
                      <a16:creationId xmlns:a16="http://schemas.microsoft.com/office/drawing/2014/main" id="{8056D83D-F2B0-F35C-D463-63EB55E4B2DF}"/>
                    </a:ext>
                  </a:extLst>
                </p:cNvPr>
                <p:cNvSpPr txBox="1"/>
                <p:nvPr/>
              </p:nvSpPr>
              <p:spPr>
                <a:xfrm>
                  <a:off x="3295836" y="0"/>
                  <a:ext cx="392235" cy="28840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11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Text Box 333">
                  <a:extLst>
                    <a:ext uri="{FF2B5EF4-FFF2-40B4-BE49-F238E27FC236}">
                      <a16:creationId xmlns:a16="http://schemas.microsoft.com/office/drawing/2014/main" id="{BD682D77-1ECD-FC13-309E-B88B4A749CEE}"/>
                    </a:ext>
                  </a:extLst>
                </p:cNvPr>
                <p:cNvSpPr txBox="1"/>
                <p:nvPr/>
              </p:nvSpPr>
              <p:spPr>
                <a:xfrm>
                  <a:off x="3621030" y="0"/>
                  <a:ext cx="392235" cy="28840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12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8" name="Text Box 334">
                  <a:extLst>
                    <a:ext uri="{FF2B5EF4-FFF2-40B4-BE49-F238E27FC236}">
                      <a16:creationId xmlns:a16="http://schemas.microsoft.com/office/drawing/2014/main" id="{4CAB9647-A550-1615-2BDB-1DB5A378E6FF}"/>
                    </a:ext>
                  </a:extLst>
                </p:cNvPr>
                <p:cNvSpPr txBox="1"/>
                <p:nvPr/>
              </p:nvSpPr>
              <p:spPr>
                <a:xfrm>
                  <a:off x="3972594" y="0"/>
                  <a:ext cx="392235" cy="28840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13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 Box 335">
                  <a:extLst>
                    <a:ext uri="{FF2B5EF4-FFF2-40B4-BE49-F238E27FC236}">
                      <a16:creationId xmlns:a16="http://schemas.microsoft.com/office/drawing/2014/main" id="{13708C37-2D75-A65D-23F2-D3B9E4EE544E}"/>
                    </a:ext>
                  </a:extLst>
                </p:cNvPr>
                <p:cNvSpPr txBox="1"/>
                <p:nvPr/>
              </p:nvSpPr>
              <p:spPr>
                <a:xfrm>
                  <a:off x="4288999" y="8731"/>
                  <a:ext cx="392235" cy="289248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14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 Box 336">
                  <a:extLst>
                    <a:ext uri="{FF2B5EF4-FFF2-40B4-BE49-F238E27FC236}">
                      <a16:creationId xmlns:a16="http://schemas.microsoft.com/office/drawing/2014/main" id="{7D7A26A2-D428-DC32-F8B9-BB0135AD196C}"/>
                    </a:ext>
                  </a:extLst>
                </p:cNvPr>
                <p:cNvSpPr txBox="1"/>
                <p:nvPr/>
              </p:nvSpPr>
              <p:spPr>
                <a:xfrm>
                  <a:off x="4631773" y="8774"/>
                  <a:ext cx="392235" cy="28840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15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 Box 337">
                  <a:extLst>
                    <a:ext uri="{FF2B5EF4-FFF2-40B4-BE49-F238E27FC236}">
                      <a16:creationId xmlns:a16="http://schemas.microsoft.com/office/drawing/2014/main" id="{87C6235F-1EC5-1A62-74FB-FBD9B12D0D44}"/>
                    </a:ext>
                  </a:extLst>
                </p:cNvPr>
                <p:cNvSpPr txBox="1"/>
                <p:nvPr/>
              </p:nvSpPr>
              <p:spPr>
                <a:xfrm>
                  <a:off x="4948177" y="8774"/>
                  <a:ext cx="392235" cy="28840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16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Text Box 338">
                  <a:extLst>
                    <a:ext uri="{FF2B5EF4-FFF2-40B4-BE49-F238E27FC236}">
                      <a16:creationId xmlns:a16="http://schemas.microsoft.com/office/drawing/2014/main" id="{A44496E1-F0B9-0ABF-1980-11289DF99E0E}"/>
                    </a:ext>
                  </a:extLst>
                </p:cNvPr>
                <p:cNvSpPr txBox="1"/>
                <p:nvPr/>
              </p:nvSpPr>
              <p:spPr>
                <a:xfrm>
                  <a:off x="5273372" y="8774"/>
                  <a:ext cx="392235" cy="28840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17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339">
                  <a:extLst>
                    <a:ext uri="{FF2B5EF4-FFF2-40B4-BE49-F238E27FC236}">
                      <a16:creationId xmlns:a16="http://schemas.microsoft.com/office/drawing/2014/main" id="{98D33B62-5888-0F9B-8C2D-FE7B205C8C1A}"/>
                    </a:ext>
                  </a:extLst>
                </p:cNvPr>
                <p:cNvSpPr txBox="1"/>
                <p:nvPr/>
              </p:nvSpPr>
              <p:spPr>
                <a:xfrm>
                  <a:off x="5958916" y="8774"/>
                  <a:ext cx="392235" cy="28840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19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Text Box 340">
                  <a:extLst>
                    <a:ext uri="{FF2B5EF4-FFF2-40B4-BE49-F238E27FC236}">
                      <a16:creationId xmlns:a16="http://schemas.microsoft.com/office/drawing/2014/main" id="{0C823BF7-A323-CF2C-3C1C-C659F3C37F31}"/>
                    </a:ext>
                  </a:extLst>
                </p:cNvPr>
                <p:cNvSpPr txBox="1"/>
                <p:nvPr/>
              </p:nvSpPr>
              <p:spPr>
                <a:xfrm>
                  <a:off x="6265627" y="17507"/>
                  <a:ext cx="395678" cy="28857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20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" name="Text Box 341">
                  <a:extLst>
                    <a:ext uri="{FF2B5EF4-FFF2-40B4-BE49-F238E27FC236}">
                      <a16:creationId xmlns:a16="http://schemas.microsoft.com/office/drawing/2014/main" id="{ACE34CAE-B586-8F9D-4FCB-6BDCED974AF9}"/>
                    </a:ext>
                  </a:extLst>
                </p:cNvPr>
                <p:cNvSpPr txBox="1"/>
                <p:nvPr/>
              </p:nvSpPr>
              <p:spPr>
                <a:xfrm>
                  <a:off x="2619142" y="8774"/>
                  <a:ext cx="308077" cy="289248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9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A2FAA5C-A6D5-14C4-DD77-7CE89D7E5D08}"/>
                  </a:ext>
                </a:extLst>
              </p:cNvPr>
              <p:cNvGrpSpPr/>
              <p:nvPr/>
            </p:nvGrpSpPr>
            <p:grpSpPr>
              <a:xfrm>
                <a:off x="114300" y="1855715"/>
                <a:ext cx="5595426" cy="325496"/>
                <a:chOff x="-48" y="-661"/>
                <a:chExt cx="6574665" cy="306125"/>
              </a:xfrm>
            </p:grpSpPr>
            <p:sp>
              <p:nvSpPr>
                <p:cNvPr id="30" name="Text Box 343">
                  <a:extLst>
                    <a:ext uri="{FF2B5EF4-FFF2-40B4-BE49-F238E27FC236}">
                      <a16:creationId xmlns:a16="http://schemas.microsoft.com/office/drawing/2014/main" id="{E499305C-7DE7-2450-D6A9-DF38536E6E39}"/>
                    </a:ext>
                  </a:extLst>
                </p:cNvPr>
                <p:cNvSpPr txBox="1"/>
                <p:nvPr/>
              </p:nvSpPr>
              <p:spPr>
                <a:xfrm>
                  <a:off x="-48" y="15373"/>
                  <a:ext cx="392235" cy="290091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20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Text Box 344">
                  <a:extLst>
                    <a:ext uri="{FF2B5EF4-FFF2-40B4-BE49-F238E27FC236}">
                      <a16:creationId xmlns:a16="http://schemas.microsoft.com/office/drawing/2014/main" id="{BA1356F2-92FD-9899-A27A-4B8DACA341F5}"/>
                    </a:ext>
                  </a:extLst>
                </p:cNvPr>
                <p:cNvSpPr txBox="1"/>
                <p:nvPr/>
              </p:nvSpPr>
              <p:spPr>
                <a:xfrm>
                  <a:off x="5599655" y="-661"/>
                  <a:ext cx="308078" cy="288403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3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345">
                  <a:extLst>
                    <a:ext uri="{FF2B5EF4-FFF2-40B4-BE49-F238E27FC236}">
                      <a16:creationId xmlns:a16="http://schemas.microsoft.com/office/drawing/2014/main" id="{FF88F13C-60BF-D7C0-28B1-C50C8D15866F}"/>
                    </a:ext>
                  </a:extLst>
                </p:cNvPr>
                <p:cNvSpPr txBox="1"/>
                <p:nvPr/>
              </p:nvSpPr>
              <p:spPr>
                <a:xfrm>
                  <a:off x="302941" y="7574"/>
                  <a:ext cx="392235" cy="28924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19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346">
                  <a:extLst>
                    <a:ext uri="{FF2B5EF4-FFF2-40B4-BE49-F238E27FC236}">
                      <a16:creationId xmlns:a16="http://schemas.microsoft.com/office/drawing/2014/main" id="{88673E14-8476-5A11-774E-86D8E9217E65}"/>
                    </a:ext>
                  </a:extLst>
                </p:cNvPr>
                <p:cNvSpPr txBox="1"/>
                <p:nvPr/>
              </p:nvSpPr>
              <p:spPr>
                <a:xfrm>
                  <a:off x="628139" y="7574"/>
                  <a:ext cx="392235" cy="28924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18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347">
                  <a:extLst>
                    <a:ext uri="{FF2B5EF4-FFF2-40B4-BE49-F238E27FC236}">
                      <a16:creationId xmlns:a16="http://schemas.microsoft.com/office/drawing/2014/main" id="{C2DED5AB-F674-0CC9-D09D-0E5B1DFF2D9A}"/>
                    </a:ext>
                  </a:extLst>
                </p:cNvPr>
                <p:cNvSpPr txBox="1"/>
                <p:nvPr/>
              </p:nvSpPr>
              <p:spPr>
                <a:xfrm>
                  <a:off x="979701" y="7574"/>
                  <a:ext cx="392235" cy="28924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17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Text Box 348">
                  <a:extLst>
                    <a:ext uri="{FF2B5EF4-FFF2-40B4-BE49-F238E27FC236}">
                      <a16:creationId xmlns:a16="http://schemas.microsoft.com/office/drawing/2014/main" id="{1B5F000A-8D0C-2AB9-2EC1-625715F7CCC0}"/>
                    </a:ext>
                  </a:extLst>
                </p:cNvPr>
                <p:cNvSpPr txBox="1"/>
                <p:nvPr/>
              </p:nvSpPr>
              <p:spPr>
                <a:xfrm>
                  <a:off x="2290807" y="7574"/>
                  <a:ext cx="392235" cy="28924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13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Text Box 349">
                  <a:extLst>
                    <a:ext uri="{FF2B5EF4-FFF2-40B4-BE49-F238E27FC236}">
                      <a16:creationId xmlns:a16="http://schemas.microsoft.com/office/drawing/2014/main" id="{2B615F55-78B8-8985-D0FB-B67E1E0B8CE6}"/>
                    </a:ext>
                  </a:extLst>
                </p:cNvPr>
                <p:cNvSpPr txBox="1"/>
                <p:nvPr/>
              </p:nvSpPr>
              <p:spPr>
                <a:xfrm>
                  <a:off x="1944952" y="7574"/>
                  <a:ext cx="392235" cy="28924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14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Text Box 350">
                  <a:extLst>
                    <a:ext uri="{FF2B5EF4-FFF2-40B4-BE49-F238E27FC236}">
                      <a16:creationId xmlns:a16="http://schemas.microsoft.com/office/drawing/2014/main" id="{60E5FCE8-48F6-8A62-12EA-6AA2F20DBA6B}"/>
                    </a:ext>
                  </a:extLst>
                </p:cNvPr>
                <p:cNvSpPr txBox="1"/>
                <p:nvPr/>
              </p:nvSpPr>
              <p:spPr>
                <a:xfrm>
                  <a:off x="1627006" y="7574"/>
                  <a:ext cx="392235" cy="28924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15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 Box 351">
                  <a:extLst>
                    <a:ext uri="{FF2B5EF4-FFF2-40B4-BE49-F238E27FC236}">
                      <a16:creationId xmlns:a16="http://schemas.microsoft.com/office/drawing/2014/main" id="{B731C20D-6377-AA30-BF42-601887FC8DC4}"/>
                    </a:ext>
                  </a:extLst>
                </p:cNvPr>
                <p:cNvSpPr txBox="1"/>
                <p:nvPr/>
              </p:nvSpPr>
              <p:spPr>
                <a:xfrm>
                  <a:off x="1298730" y="7574"/>
                  <a:ext cx="392235" cy="28924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16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Text Box 352">
                  <a:extLst>
                    <a:ext uri="{FF2B5EF4-FFF2-40B4-BE49-F238E27FC236}">
                      <a16:creationId xmlns:a16="http://schemas.microsoft.com/office/drawing/2014/main" id="{C562051B-306D-810E-67DD-2BE412CBA154}"/>
                    </a:ext>
                  </a:extLst>
                </p:cNvPr>
                <p:cNvSpPr txBox="1"/>
                <p:nvPr/>
              </p:nvSpPr>
              <p:spPr>
                <a:xfrm>
                  <a:off x="2935492" y="7574"/>
                  <a:ext cx="392235" cy="288403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11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 Box 353">
                  <a:extLst>
                    <a:ext uri="{FF2B5EF4-FFF2-40B4-BE49-F238E27FC236}">
                      <a16:creationId xmlns:a16="http://schemas.microsoft.com/office/drawing/2014/main" id="{15213A59-D12B-D2D4-E9F4-6D108ADF1847}"/>
                    </a:ext>
                  </a:extLst>
                </p:cNvPr>
                <p:cNvSpPr txBox="1"/>
                <p:nvPr/>
              </p:nvSpPr>
              <p:spPr>
                <a:xfrm>
                  <a:off x="3254520" y="15373"/>
                  <a:ext cx="392235" cy="28924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10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Text Box 354">
                  <a:extLst>
                    <a:ext uri="{FF2B5EF4-FFF2-40B4-BE49-F238E27FC236}">
                      <a16:creationId xmlns:a16="http://schemas.microsoft.com/office/drawing/2014/main" id="{CEC46FE5-6064-6681-6BAE-43960ED2FC06}"/>
                    </a:ext>
                  </a:extLst>
                </p:cNvPr>
                <p:cNvSpPr txBox="1"/>
                <p:nvPr/>
              </p:nvSpPr>
              <p:spPr>
                <a:xfrm>
                  <a:off x="3631367" y="7103"/>
                  <a:ext cx="308078" cy="28924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9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355">
                  <a:extLst>
                    <a:ext uri="{FF2B5EF4-FFF2-40B4-BE49-F238E27FC236}">
                      <a16:creationId xmlns:a16="http://schemas.microsoft.com/office/drawing/2014/main" id="{FB08885D-0D18-5881-6533-004A9FC87FEC}"/>
                    </a:ext>
                  </a:extLst>
                </p:cNvPr>
                <p:cNvSpPr txBox="1"/>
                <p:nvPr/>
              </p:nvSpPr>
              <p:spPr>
                <a:xfrm>
                  <a:off x="3972602" y="7103"/>
                  <a:ext cx="308078" cy="28924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8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356">
                  <a:extLst>
                    <a:ext uri="{FF2B5EF4-FFF2-40B4-BE49-F238E27FC236}">
                      <a16:creationId xmlns:a16="http://schemas.microsoft.com/office/drawing/2014/main" id="{9D6A4985-CE6E-8F28-6F16-6474272A914C}"/>
                    </a:ext>
                  </a:extLst>
                </p:cNvPr>
                <p:cNvSpPr txBox="1"/>
                <p:nvPr/>
              </p:nvSpPr>
              <p:spPr>
                <a:xfrm>
                  <a:off x="4289005" y="-177"/>
                  <a:ext cx="308078" cy="28756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7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Text Box 357">
                  <a:extLst>
                    <a:ext uri="{FF2B5EF4-FFF2-40B4-BE49-F238E27FC236}">
                      <a16:creationId xmlns:a16="http://schemas.microsoft.com/office/drawing/2014/main" id="{A75537A1-DCAB-E575-2995-F55B06E8567E}"/>
                    </a:ext>
                  </a:extLst>
                </p:cNvPr>
                <p:cNvSpPr txBox="1"/>
                <p:nvPr/>
              </p:nvSpPr>
              <p:spPr>
                <a:xfrm>
                  <a:off x="4631777" y="-661"/>
                  <a:ext cx="308078" cy="288403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6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Text Box 358">
                  <a:extLst>
                    <a:ext uri="{FF2B5EF4-FFF2-40B4-BE49-F238E27FC236}">
                      <a16:creationId xmlns:a16="http://schemas.microsoft.com/office/drawing/2014/main" id="{0F15CF43-61B5-DC95-FCA1-B18C674235D0}"/>
                    </a:ext>
                  </a:extLst>
                </p:cNvPr>
                <p:cNvSpPr txBox="1"/>
                <p:nvPr/>
              </p:nvSpPr>
              <p:spPr>
                <a:xfrm>
                  <a:off x="4917420" y="7135"/>
                  <a:ext cx="310781" cy="28739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5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Text Box 359">
                  <a:extLst>
                    <a:ext uri="{FF2B5EF4-FFF2-40B4-BE49-F238E27FC236}">
                      <a16:creationId xmlns:a16="http://schemas.microsoft.com/office/drawing/2014/main" id="{CB30EC42-C718-CF13-FCBE-CE8E5529AC26}"/>
                    </a:ext>
                  </a:extLst>
                </p:cNvPr>
                <p:cNvSpPr txBox="1"/>
                <p:nvPr/>
              </p:nvSpPr>
              <p:spPr>
                <a:xfrm>
                  <a:off x="5242386" y="-661"/>
                  <a:ext cx="308078" cy="288403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4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Text Box 360">
                  <a:extLst>
                    <a:ext uri="{FF2B5EF4-FFF2-40B4-BE49-F238E27FC236}">
                      <a16:creationId xmlns:a16="http://schemas.microsoft.com/office/drawing/2014/main" id="{A2006552-0626-5262-8CE8-36526D139F0B}"/>
                    </a:ext>
                  </a:extLst>
                </p:cNvPr>
                <p:cNvSpPr txBox="1"/>
                <p:nvPr/>
              </p:nvSpPr>
              <p:spPr>
                <a:xfrm>
                  <a:off x="5959088" y="-455"/>
                  <a:ext cx="308078" cy="28924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Text Box 361">
                  <a:extLst>
                    <a:ext uri="{FF2B5EF4-FFF2-40B4-BE49-F238E27FC236}">
                      <a16:creationId xmlns:a16="http://schemas.microsoft.com/office/drawing/2014/main" id="{9AC0A50C-FEE8-EA38-E4E0-BED4C7CA54C2}"/>
                    </a:ext>
                  </a:extLst>
                </p:cNvPr>
                <p:cNvSpPr txBox="1"/>
                <p:nvPr/>
              </p:nvSpPr>
              <p:spPr>
                <a:xfrm>
                  <a:off x="6266539" y="-152"/>
                  <a:ext cx="308078" cy="288403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 Box 362">
                  <a:extLst>
                    <a:ext uri="{FF2B5EF4-FFF2-40B4-BE49-F238E27FC236}">
                      <a16:creationId xmlns:a16="http://schemas.microsoft.com/office/drawing/2014/main" id="{ECF52819-2DB6-19F3-8E86-B78D7C5FE20F}"/>
                    </a:ext>
                  </a:extLst>
                </p:cNvPr>
                <p:cNvSpPr txBox="1"/>
                <p:nvPr/>
              </p:nvSpPr>
              <p:spPr>
                <a:xfrm>
                  <a:off x="2619149" y="6735"/>
                  <a:ext cx="392235" cy="288403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12</a:t>
                  </a:r>
                  <a:endParaRPr lang="en-US" sz="11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ACC7E69-3429-6078-834B-361F60C25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90146"/>
                <a:ext cx="5744845" cy="1491615"/>
              </a:xfrm>
              <a:prstGeom prst="rect">
                <a:avLst/>
              </a:prstGeom>
            </p:spPr>
          </p:pic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D088879-8F6B-F8A5-5184-7D22F649B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1297" y="2382556"/>
              <a:ext cx="8273540" cy="412671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A36C1B3-1457-8ED1-A463-F16F436CE742}"/>
                </a:ext>
              </a:extLst>
            </p:cNvPr>
            <p:cNvCxnSpPr>
              <a:cxnSpLocks/>
            </p:cNvCxnSpPr>
            <p:nvPr/>
          </p:nvCxnSpPr>
          <p:spPr>
            <a:xfrm>
              <a:off x="1037034" y="2339491"/>
              <a:ext cx="8363833" cy="499794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271B4D-B757-DA06-A7E8-17FEB399D827}"/>
              </a:ext>
            </a:extLst>
          </p:cNvPr>
          <p:cNvGrpSpPr/>
          <p:nvPr/>
        </p:nvGrpSpPr>
        <p:grpSpPr>
          <a:xfrm>
            <a:off x="1037034" y="1810306"/>
            <a:ext cx="8440562" cy="1588403"/>
            <a:chOff x="1037034" y="1810306"/>
            <a:chExt cx="8440562" cy="15884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0DA2DE-8B2B-F7F6-3882-6D332E07ACEC}"/>
                </a:ext>
              </a:extLst>
            </p:cNvPr>
            <p:cNvSpPr/>
            <p:nvPr/>
          </p:nvSpPr>
          <p:spPr>
            <a:xfrm>
              <a:off x="1071906" y="2855854"/>
              <a:ext cx="8405689" cy="542855"/>
            </a:xfrm>
            <a:prstGeom prst="rect">
              <a:avLst/>
            </a:prstGeom>
            <a:noFill/>
            <a:ln w="857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D8A61-1837-AA63-1A54-55873640A473}"/>
                </a:ext>
              </a:extLst>
            </p:cNvPr>
            <p:cNvSpPr/>
            <p:nvPr/>
          </p:nvSpPr>
          <p:spPr>
            <a:xfrm>
              <a:off x="1037034" y="1810306"/>
              <a:ext cx="8440562" cy="489880"/>
            </a:xfrm>
            <a:prstGeom prst="rect">
              <a:avLst/>
            </a:prstGeom>
            <a:noFill/>
            <a:ln w="857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DC84E96-EFBE-9B8C-5CC8-61174F89F6DD}"/>
              </a:ext>
            </a:extLst>
          </p:cNvPr>
          <p:cNvSpPr/>
          <p:nvPr/>
        </p:nvSpPr>
        <p:spPr>
          <a:xfrm>
            <a:off x="1045061" y="1404375"/>
            <a:ext cx="8225238" cy="257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4E6896-DA0D-B7F1-D8F8-0CA0DA1EA855}"/>
              </a:ext>
            </a:extLst>
          </p:cNvPr>
          <p:cNvSpPr/>
          <p:nvPr/>
        </p:nvSpPr>
        <p:spPr>
          <a:xfrm>
            <a:off x="1044396" y="3459336"/>
            <a:ext cx="8485498" cy="353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E1960-D6F2-3F10-50B3-A5053F05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27" y="3750198"/>
            <a:ext cx="3054753" cy="225006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26A90F8-70A3-2953-9B69-988BABA3425E}"/>
              </a:ext>
            </a:extLst>
          </p:cNvPr>
          <p:cNvSpPr/>
          <p:nvPr/>
        </p:nvSpPr>
        <p:spPr>
          <a:xfrm rot="20643725">
            <a:off x="1720986" y="4294930"/>
            <a:ext cx="1766896" cy="5828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EA312-15A3-F548-E13B-95CB69E6605E}"/>
              </a:ext>
            </a:extLst>
          </p:cNvPr>
          <p:cNvGrpSpPr/>
          <p:nvPr/>
        </p:nvGrpSpPr>
        <p:grpSpPr>
          <a:xfrm>
            <a:off x="1585168" y="3308522"/>
            <a:ext cx="1799614" cy="1045256"/>
            <a:chOff x="1585168" y="3308522"/>
            <a:chExt cx="1799614" cy="104525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C46FEA-483B-B259-924B-D5BB4D48B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358" y="3308522"/>
              <a:ext cx="1141424" cy="1045256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501825-7B4D-DC2E-B50D-DBCB81C17297}"/>
                </a:ext>
              </a:extLst>
            </p:cNvPr>
            <p:cNvSpPr txBox="1"/>
            <p:nvPr/>
          </p:nvSpPr>
          <p:spPr>
            <a:xfrm>
              <a:off x="1585168" y="3688880"/>
              <a:ext cx="95891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GPIO 17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78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Powering up the 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22F8D26-0B71-B395-22FC-FB02A5D29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0787" y="1492582"/>
            <a:ext cx="6048375" cy="20383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FB359-47D4-2D27-8545-D2FC91FC100C}"/>
              </a:ext>
            </a:extLst>
          </p:cNvPr>
          <p:cNvSpPr txBox="1"/>
          <p:nvPr/>
        </p:nvSpPr>
        <p:spPr>
          <a:xfrm>
            <a:off x="838200" y="1819260"/>
            <a:ext cx="3761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1. Connect Pi to power supply using power cable (USB Type-C)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F3162-8CEF-7648-9432-49868F60973F}"/>
              </a:ext>
            </a:extLst>
          </p:cNvPr>
          <p:cNvSpPr txBox="1"/>
          <p:nvPr/>
        </p:nvSpPr>
        <p:spPr>
          <a:xfrm>
            <a:off x="838200" y="4035700"/>
            <a:ext cx="60483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2. Connect laptop to TRL-Intranet</a:t>
            </a:r>
          </a:p>
          <a:p>
            <a:r>
              <a:rPr lang="en-SG" sz="2800" dirty="0"/>
              <a:t>Password: TRLNET0401</a:t>
            </a:r>
          </a:p>
          <a:p>
            <a:endParaRPr lang="en-SG" sz="2800" dirty="0"/>
          </a:p>
          <a:p>
            <a:r>
              <a:rPr lang="en-SG" sz="2800" dirty="0"/>
              <a:t>Note: There is no internet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04682F-8CDF-2CB0-899D-06984A08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12" y="3657766"/>
            <a:ext cx="3790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8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Powering up the 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FB359-47D4-2D27-8545-D2FC91FC100C}"/>
              </a:ext>
            </a:extLst>
          </p:cNvPr>
          <p:cNvSpPr txBox="1"/>
          <p:nvPr/>
        </p:nvSpPr>
        <p:spPr>
          <a:xfrm>
            <a:off x="838200" y="1903222"/>
            <a:ext cx="37832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3. Launch VNC Viewer program on the laptop</a:t>
            </a:r>
          </a:p>
          <a:p>
            <a:endParaRPr lang="en-SG" sz="2800" dirty="0"/>
          </a:p>
          <a:p>
            <a:endParaRPr lang="en-SG" sz="2800" dirty="0"/>
          </a:p>
          <a:p>
            <a:r>
              <a:rPr lang="en-SG" sz="2800" dirty="0"/>
              <a:t>4. Key in IP address (found on container/ Raspberry Pi)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8E2ED-460D-5D66-B775-00CD9AF2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38" y="1910804"/>
            <a:ext cx="6720016" cy="30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45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78E3FD-2CFA-C521-F941-2A6E98EBE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25" y="2324093"/>
            <a:ext cx="3924300" cy="27908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3A71DA-7442-66F5-6F73-37F37A119908}"/>
              </a:ext>
            </a:extLst>
          </p:cNvPr>
          <p:cNvGrpSpPr/>
          <p:nvPr/>
        </p:nvGrpSpPr>
        <p:grpSpPr>
          <a:xfrm>
            <a:off x="6096000" y="2291894"/>
            <a:ext cx="3562350" cy="2905125"/>
            <a:chOff x="5439826" y="2966338"/>
            <a:chExt cx="3562350" cy="29051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AE5ABC-DF3D-F4FF-37FC-F1C1060B3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826" y="2966338"/>
              <a:ext cx="3562350" cy="29051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EC2C3E-F64E-0E68-33AC-4084887E79B3}"/>
                </a:ext>
              </a:extLst>
            </p:cNvPr>
            <p:cNvSpPr txBox="1"/>
            <p:nvPr/>
          </p:nvSpPr>
          <p:spPr>
            <a:xfrm>
              <a:off x="6367244" y="4024618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pi</a:t>
              </a:r>
              <a:endParaRPr lang="en-SG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CF9F1A-421C-F8C8-3942-9EACF70AF44C}"/>
                </a:ext>
              </a:extLst>
            </p:cNvPr>
            <p:cNvSpPr txBox="1"/>
            <p:nvPr/>
          </p:nvSpPr>
          <p:spPr>
            <a:xfrm>
              <a:off x="6367244" y="4319631"/>
              <a:ext cx="1085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raspberry</a:t>
              </a:r>
              <a:endParaRPr lang="en-SG" dirty="0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38144A8-3C4F-E460-889E-07D2DA9AFC5B}"/>
              </a:ext>
            </a:extLst>
          </p:cNvPr>
          <p:cNvSpPr/>
          <p:nvPr/>
        </p:nvSpPr>
        <p:spPr>
          <a:xfrm>
            <a:off x="6035781" y="3338815"/>
            <a:ext cx="3397468" cy="914400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B8BB4-ABBE-0712-5431-C01D472B6EEC}"/>
              </a:ext>
            </a:extLst>
          </p:cNvPr>
          <p:cNvSpPr txBox="1"/>
          <p:nvPr/>
        </p:nvSpPr>
        <p:spPr>
          <a:xfrm>
            <a:off x="1445925" y="137329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/>
              <a:t>5. Key in </a:t>
            </a:r>
            <a:r>
              <a:rPr lang="en-SG" dirty="0"/>
              <a:t>User ID and Password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8493DA-A88A-2A54-1F8E-CAAFAA1B6CC7}"/>
              </a:ext>
            </a:extLst>
          </p:cNvPr>
          <p:cNvSpPr txBox="1">
            <a:spLocks/>
          </p:cNvSpPr>
          <p:nvPr/>
        </p:nvSpPr>
        <p:spPr>
          <a:xfrm>
            <a:off x="1445925" y="3319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latin typeface="Calibri" panose="020F0502020204030204" pitchFamily="34" charset="0"/>
                <a:cs typeface="Calibri" panose="020F0502020204030204" pitchFamily="34" charset="0"/>
              </a:rPr>
              <a:t>Powering up the Pi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140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Powering </a:t>
            </a:r>
            <a:r>
              <a:rPr lang="en-US" sz="3600" b="1">
                <a:latin typeface="Calibri" panose="020F0502020204030204" pitchFamily="34" charset="0"/>
                <a:cs typeface="Calibri" panose="020F0502020204030204" pitchFamily="34" charset="0"/>
              </a:rPr>
              <a:t>up the 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FB359-47D4-2D27-8545-D2FC91FC100C}"/>
              </a:ext>
            </a:extLst>
          </p:cNvPr>
          <p:cNvSpPr txBox="1"/>
          <p:nvPr/>
        </p:nvSpPr>
        <p:spPr>
          <a:xfrm>
            <a:off x="838200" y="1903222"/>
            <a:ext cx="3783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6. Log in successful</a:t>
            </a:r>
          </a:p>
          <a:p>
            <a:endParaRPr lang="en-SG" sz="2800" dirty="0"/>
          </a:p>
          <a:p>
            <a:r>
              <a:rPr lang="en-SG" sz="28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31E79-E629-BA41-4BE0-032D5552F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52" y="1281052"/>
            <a:ext cx="7311714" cy="42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01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What’s in your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0DFAA-AA9B-244D-39E1-6BE67465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+ power cable</a:t>
            </a:r>
          </a:p>
          <a:p>
            <a:r>
              <a:rPr lang="en-US" dirty="0"/>
              <a:t>GPIO pin diagram</a:t>
            </a:r>
          </a:p>
          <a:p>
            <a:r>
              <a:rPr lang="en-US" dirty="0"/>
              <a:t>Devices (LEDs, buzzers, motion sensor, push buttons, resistors)</a:t>
            </a:r>
          </a:p>
          <a:p>
            <a:r>
              <a:rPr lang="en-US" dirty="0"/>
              <a:t>Wires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Laptop</a:t>
            </a:r>
          </a:p>
          <a:p>
            <a:r>
              <a:rPr lang="en-US" dirty="0"/>
              <a:t>Course notes (please do not write on 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36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What is a Raspberry 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91B36-1B61-1360-839F-8241DC19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6386"/>
            <a:ext cx="7772400" cy="4371975"/>
          </a:xfrm>
          <a:prstGeom prst="rect">
            <a:avLst/>
          </a:prstGeom>
        </p:spPr>
      </p:pic>
      <p:sp>
        <p:nvSpPr>
          <p:cNvPr id="11" name="Doughnut 10">
            <a:extLst>
              <a:ext uri="{FF2B5EF4-FFF2-40B4-BE49-F238E27FC236}">
                <a16:creationId xmlns:a16="http://schemas.microsoft.com/office/drawing/2014/main" id="{AA66781F-7D8D-09DA-F45B-BD1EC51F8E60}"/>
              </a:ext>
            </a:extLst>
          </p:cNvPr>
          <p:cNvSpPr/>
          <p:nvPr/>
        </p:nvSpPr>
        <p:spPr>
          <a:xfrm rot="1086547">
            <a:off x="6130252" y="3701098"/>
            <a:ext cx="1205415" cy="1631373"/>
          </a:xfrm>
          <a:prstGeom prst="donut">
            <a:avLst>
              <a:gd name="adj" fmla="val 516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9BEBD1F-07A1-6D51-0FCE-D0AF80C15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426" y="1456386"/>
            <a:ext cx="2743200" cy="4252436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low-cost single board computer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Credit card-sized but packs a punch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Operates in the same way as a conventional PC/laptop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211CC6-6433-1F21-70AC-E2C46B268CE3}"/>
              </a:ext>
            </a:extLst>
          </p:cNvPr>
          <p:cNvGrpSpPr/>
          <p:nvPr/>
        </p:nvGrpSpPr>
        <p:grpSpPr>
          <a:xfrm>
            <a:off x="3104834" y="1690688"/>
            <a:ext cx="5686679" cy="4678666"/>
            <a:chOff x="3104834" y="1690688"/>
            <a:chExt cx="5686679" cy="467866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E51953-4FD3-A6E9-1941-C0FE3F8A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1401" y="1690688"/>
              <a:ext cx="4740112" cy="4678666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91F566-32DF-4AF5-FBBE-3613750AF10B}"/>
                </a:ext>
              </a:extLst>
            </p:cNvPr>
            <p:cNvCxnSpPr>
              <a:cxnSpLocks/>
            </p:cNvCxnSpPr>
            <p:nvPr/>
          </p:nvCxnSpPr>
          <p:spPr>
            <a:xfrm>
              <a:off x="3104834" y="1845108"/>
              <a:ext cx="1433945" cy="529937"/>
            </a:xfrm>
            <a:prstGeom prst="straightConnector1">
              <a:avLst/>
            </a:prstGeom>
            <a:ln w="857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88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GPIO pins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2" descr="Raspberry Pi 4 Model B review: A capable, flexible and affordable DIY  computing platform | ZDNet">
            <a:extLst>
              <a:ext uri="{FF2B5EF4-FFF2-40B4-BE49-F238E27FC236}">
                <a16:creationId xmlns:a16="http://schemas.microsoft.com/office/drawing/2014/main" id="{0F12D968-8E98-A3EA-C464-B6E7B7930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5" t="9249" r="16063" b="10847"/>
          <a:stretch/>
        </p:blipFill>
        <p:spPr bwMode="auto">
          <a:xfrm>
            <a:off x="3244393" y="2049215"/>
            <a:ext cx="5187758" cy="344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210E942-B524-05D2-B8CF-675EA8E5C6A7}"/>
              </a:ext>
            </a:extLst>
          </p:cNvPr>
          <p:cNvSpPr/>
          <p:nvPr/>
        </p:nvSpPr>
        <p:spPr>
          <a:xfrm rot="1543280">
            <a:off x="4829121" y="2506908"/>
            <a:ext cx="2458995" cy="650168"/>
          </a:xfrm>
          <a:prstGeom prst="frame">
            <a:avLst>
              <a:gd name="adj1" fmla="val 655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2E79E3-ED6F-EA21-0B10-F9E8F9FF67E7}"/>
              </a:ext>
            </a:extLst>
          </p:cNvPr>
          <p:cNvGrpSpPr/>
          <p:nvPr/>
        </p:nvGrpSpPr>
        <p:grpSpPr>
          <a:xfrm>
            <a:off x="4194142" y="1223620"/>
            <a:ext cx="6094428" cy="1314397"/>
            <a:chOff x="4194142" y="1223620"/>
            <a:chExt cx="6094428" cy="13143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4A20AB-3515-DACF-8C72-4BF087A27A1D}"/>
                </a:ext>
              </a:extLst>
            </p:cNvPr>
            <p:cNvSpPr txBox="1"/>
            <p:nvPr/>
          </p:nvSpPr>
          <p:spPr>
            <a:xfrm>
              <a:off x="4194142" y="1223620"/>
              <a:ext cx="6094428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b="1" dirty="0"/>
                <a:t>With these pins the Pi can interact with and control things in the real world</a:t>
              </a:r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3C85B0F-CC1F-0FA8-0724-56F545E6D9BD}"/>
                </a:ext>
              </a:extLst>
            </p:cNvPr>
            <p:cNvSpPr/>
            <p:nvPr/>
          </p:nvSpPr>
          <p:spPr>
            <a:xfrm rot="3097172">
              <a:off x="6872141" y="1806497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94213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Things in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0DFAA-AA9B-244D-39E1-6BE67465A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2665" cy="4351338"/>
          </a:xfrm>
        </p:spPr>
        <p:txBody>
          <a:bodyPr/>
          <a:lstStyle/>
          <a:p>
            <a:r>
              <a:rPr lang="en-US" dirty="0"/>
              <a:t>Sensors and Controls</a:t>
            </a:r>
          </a:p>
          <a:p>
            <a:r>
              <a:rPr lang="en-US" dirty="0"/>
              <a:t>Sight, sound, sense, light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Two Types of Sensor/Control</a:t>
            </a:r>
          </a:p>
          <a:p>
            <a:pPr lvl="1"/>
            <a:r>
              <a:rPr lang="en-US" dirty="0"/>
              <a:t>Input       (Data Collection)</a:t>
            </a:r>
          </a:p>
          <a:p>
            <a:pPr lvl="1"/>
            <a:r>
              <a:rPr lang="en-US" dirty="0"/>
              <a:t>Output    (Data Dissemination)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8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Input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F526B682-2579-E213-F3C3-E97941FF9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90688"/>
            <a:ext cx="967276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64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Data collection &amp;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visualisation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E9BC9EEC-1862-1B81-D7E1-5051274C0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" t="963" r="756"/>
          <a:stretch/>
        </p:blipFill>
        <p:spPr>
          <a:xfrm>
            <a:off x="838200" y="1690688"/>
            <a:ext cx="6915885" cy="4320000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075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Output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975FC3F-41DC-B5ED-6666-5543C532F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90688"/>
            <a:ext cx="898799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280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50"/>
            <a:ext cx="10515600" cy="63245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Electrical / Electronic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02CEC7-EA11-61A2-EA76-A3B62E530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23192" r="1666" b="5319"/>
          <a:stretch/>
        </p:blipFill>
        <p:spPr>
          <a:xfrm>
            <a:off x="838200" y="1690688"/>
            <a:ext cx="8115402" cy="4506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30862E-0F53-C088-33F1-6A87FD0550FC}"/>
              </a:ext>
            </a:extLst>
          </p:cNvPr>
          <p:cNvSpPr txBox="1"/>
          <p:nvPr/>
        </p:nvSpPr>
        <p:spPr>
          <a:xfrm>
            <a:off x="957873" y="1011542"/>
            <a:ext cx="182396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What is a circuit?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0075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Words>408</Words>
  <Application>Microsoft Office PowerPoint</Application>
  <PresentationFormat>Widescreen</PresentationFormat>
  <Paragraphs>128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Pi and Python Introductory Course</vt:lpstr>
      <vt:lpstr>What’s in your kit</vt:lpstr>
      <vt:lpstr>What is a Raspberry Pi</vt:lpstr>
      <vt:lpstr>GPIO pins</vt:lpstr>
      <vt:lpstr>Things in the real world</vt:lpstr>
      <vt:lpstr>Input devices</vt:lpstr>
      <vt:lpstr>Data collection &amp; visualisation</vt:lpstr>
      <vt:lpstr>Output devices</vt:lpstr>
      <vt:lpstr>Electrical / Electronic circuits</vt:lpstr>
      <vt:lpstr>PowerPoint Presentation</vt:lpstr>
      <vt:lpstr>PowerPoint Presentation</vt:lpstr>
      <vt:lpstr>PowerPoint Presentation</vt:lpstr>
      <vt:lpstr>PowerPoint Presentation</vt:lpstr>
      <vt:lpstr>The GPIO PINS (General Input Output Pins)</vt:lpstr>
      <vt:lpstr>Powering up the Pi</vt:lpstr>
      <vt:lpstr>Powering up the Pi</vt:lpstr>
      <vt:lpstr>PowerPoint Presentation</vt:lpstr>
      <vt:lpstr>Powering up the 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raspberry pi</dc:title>
  <dc:creator>Soon Seng Goh</dc:creator>
  <cp:lastModifiedBy>Soon Seng Goh</cp:lastModifiedBy>
  <cp:revision>27</cp:revision>
  <dcterms:created xsi:type="dcterms:W3CDTF">2022-05-27T00:59:24Z</dcterms:created>
  <dcterms:modified xsi:type="dcterms:W3CDTF">2023-02-04T02:14:58Z</dcterms:modified>
</cp:coreProperties>
</file>